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ZzCsgSmxfdRWRrqUAtySd4pf/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0134376837_2_145:notes"/>
          <p:cNvSpPr/>
          <p:nvPr>
            <p:ph idx="2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0134376837_2_145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30134376837_2_145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30134376837_2_5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g30134376837_2_54"/>
          <p:cNvGrpSpPr/>
          <p:nvPr/>
        </p:nvGrpSpPr>
        <p:grpSpPr>
          <a:xfrm>
            <a:off x="0" y="0"/>
            <a:ext cx="18288000" cy="10320000"/>
            <a:chOff x="0" y="0"/>
            <a:chExt cx="18288000" cy="10320000"/>
          </a:xfrm>
        </p:grpSpPr>
        <p:pic>
          <p:nvPicPr>
            <p:cNvPr id="14" name="Google Shape;14;g30134376837_2_5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5913" y="6670012"/>
              <a:ext cx="2168388" cy="21683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Google Shape;15;g30134376837_2_54"/>
            <p:cNvSpPr/>
            <p:nvPr/>
          </p:nvSpPr>
          <p:spPr>
            <a:xfrm>
              <a:off x="13439382" y="9307996"/>
              <a:ext cx="3620810" cy="662608"/>
            </a:xfrm>
            <a:custGeom>
              <a:rect b="b" l="l" r="r" t="t"/>
              <a:pathLst>
                <a:path extrusionOk="0" h="662608" w="3620810">
                  <a:moveTo>
                    <a:pt x="0" y="0"/>
                  </a:moveTo>
                  <a:lnTo>
                    <a:pt x="3620810" y="0"/>
                  </a:lnTo>
                  <a:lnTo>
                    <a:pt x="3620810" y="662608"/>
                  </a:lnTo>
                  <a:lnTo>
                    <a:pt x="0" y="66260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" name="Google Shape;16;g30134376837_2_54"/>
            <p:cNvSpPr txBox="1"/>
            <p:nvPr/>
          </p:nvSpPr>
          <p:spPr>
            <a:xfrm>
              <a:off x="855925" y="3821275"/>
              <a:ext cx="8703900" cy="141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Tools to foster compassion and well-being:</a:t>
              </a:r>
              <a:endParaRPr sz="2719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401256" lvl="0" marL="457200" marR="0" rtl="0" algn="l">
                <a:lnSpc>
                  <a:spcPct val="15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666666"/>
                </a:buClr>
                <a:buSzPts val="2719"/>
                <a:buFont typeface="Open Sans"/>
                <a:buChar char="●"/>
              </a:pPr>
              <a:r>
                <a:rPr b="1"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Compassion Toolkit</a:t>
              </a:r>
              <a:endParaRPr sz="2719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401256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2719"/>
                <a:buFont typeface="Open Sans"/>
                <a:buChar char="●"/>
              </a:pPr>
              <a:r>
                <a:rPr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Quick</a:t>
              </a:r>
              <a:r>
                <a:rPr b="1"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 group activity</a:t>
              </a:r>
              <a:r>
                <a:rPr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 for your </a:t>
              </a:r>
              <a:r>
                <a:rPr b="1"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Team</a:t>
              </a:r>
              <a:endParaRPr b="1" sz="2719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-401256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ts val="2719"/>
                <a:buFont typeface="Open Sans"/>
                <a:buChar char="●"/>
              </a:pPr>
              <a:r>
                <a:rPr lang="en-US" sz="2719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 And more resources </a:t>
              </a:r>
              <a:endParaRPr sz="24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" name="Google Shape;17;g30134376837_2_54"/>
            <p:cNvSpPr txBox="1"/>
            <p:nvPr/>
          </p:nvSpPr>
          <p:spPr>
            <a:xfrm>
              <a:off x="790525" y="2726282"/>
              <a:ext cx="7498500" cy="50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602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280" u="none" cap="none" strike="noStrike">
                  <a:solidFill>
                    <a:srgbClr val="67B0BD"/>
                  </a:solidFill>
                  <a:latin typeface="Open Sans"/>
                  <a:ea typeface="Open Sans"/>
                  <a:cs typeface="Open Sans"/>
                  <a:sym typeface="Open Sans"/>
                </a:rPr>
                <a:t>DECEMBER 2 - 6, 2024</a:t>
              </a:r>
              <a:endParaRPr b="1" sz="400"/>
            </a:p>
          </p:txBody>
        </p:sp>
        <p:sp>
          <p:nvSpPr>
            <p:cNvPr id="18" name="Google Shape;18;g30134376837_2_54"/>
            <p:cNvSpPr txBox="1"/>
            <p:nvPr/>
          </p:nvSpPr>
          <p:spPr>
            <a:xfrm>
              <a:off x="2324579" y="5945823"/>
              <a:ext cx="219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600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g30134376837_2_54"/>
            <p:cNvSpPr txBox="1"/>
            <p:nvPr/>
          </p:nvSpPr>
          <p:spPr>
            <a:xfrm>
              <a:off x="824000" y="1371850"/>
              <a:ext cx="9572700" cy="9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88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99">
                  <a:solidFill>
                    <a:srgbClr val="007C92"/>
                  </a:solidFill>
                  <a:latin typeface="Lato"/>
                  <a:ea typeface="Lato"/>
                  <a:cs typeface="Lato"/>
                  <a:sym typeface="Lato"/>
                </a:rPr>
                <a:t>Join </a:t>
              </a:r>
              <a:r>
                <a:rPr i="0" lang="en-US" sz="7099" u="none" cap="none" strike="noStrike">
                  <a:solidFill>
                    <a:srgbClr val="007C92"/>
                  </a:solidFill>
                  <a:latin typeface="Lato"/>
                  <a:ea typeface="Lato"/>
                  <a:cs typeface="Lato"/>
                  <a:sym typeface="Lato"/>
                </a:rPr>
                <a:t>C</a:t>
              </a:r>
              <a:r>
                <a:rPr lang="en-US" sz="7099">
                  <a:solidFill>
                    <a:srgbClr val="007C92"/>
                  </a:solidFill>
                  <a:latin typeface="Lato"/>
                  <a:ea typeface="Lato"/>
                  <a:cs typeface="Lato"/>
                  <a:sym typeface="Lato"/>
                </a:rPr>
                <a:t>ompassion</a:t>
              </a:r>
              <a:r>
                <a:rPr i="0" lang="en-US" sz="7099" u="none" cap="none" strike="noStrike">
                  <a:solidFill>
                    <a:srgbClr val="007C92"/>
                  </a:solidFill>
                  <a:latin typeface="Lato"/>
                  <a:ea typeface="Lato"/>
                  <a:cs typeface="Lato"/>
                  <a:sym typeface="Lato"/>
                </a:rPr>
                <a:t> W</a:t>
              </a:r>
              <a:r>
                <a:rPr lang="en-US" sz="7099">
                  <a:solidFill>
                    <a:srgbClr val="007C92"/>
                  </a:solidFill>
                  <a:latin typeface="Lato"/>
                  <a:ea typeface="Lato"/>
                  <a:cs typeface="Lato"/>
                  <a:sym typeface="Lato"/>
                </a:rPr>
                <a:t>eek</a:t>
              </a:r>
              <a:endParaRPr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0" name="Google Shape;20;g30134376837_2_54"/>
            <p:cNvSpPr/>
            <p:nvPr/>
          </p:nvSpPr>
          <p:spPr>
            <a:xfrm>
              <a:off x="10259749" y="0"/>
              <a:ext cx="8026641" cy="9341059"/>
            </a:xfrm>
            <a:custGeom>
              <a:rect b="b" l="l" r="r" t="t"/>
              <a:pathLst>
                <a:path extrusionOk="0" h="1481532" w="1506643">
                  <a:moveTo>
                    <a:pt x="0" y="0"/>
                  </a:moveTo>
                  <a:lnTo>
                    <a:pt x="1506643" y="0"/>
                  </a:lnTo>
                  <a:lnTo>
                    <a:pt x="1506643" y="1481532"/>
                  </a:lnTo>
                  <a:lnTo>
                    <a:pt x="0" y="1481532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-18459" r="-30529" t="0"/>
              </a:stretch>
            </a:blipFill>
            <a:ln>
              <a:noFill/>
            </a:ln>
          </p:spPr>
        </p:sp>
        <p:sp>
          <p:nvSpPr>
            <p:cNvPr id="21" name="Google Shape;21;g30134376837_2_54"/>
            <p:cNvSpPr/>
            <p:nvPr/>
          </p:nvSpPr>
          <p:spPr>
            <a:xfrm>
              <a:off x="0" y="9342000"/>
              <a:ext cx="18288000" cy="978000"/>
            </a:xfrm>
            <a:prstGeom prst="rect">
              <a:avLst/>
            </a:prstGeom>
            <a:solidFill>
              <a:srgbClr val="007C92"/>
            </a:solidFill>
            <a:ln cap="flat" cmpd="sng" w="9525">
              <a:solidFill>
                <a:srgbClr val="007C9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g30134376837_2_54"/>
            <p:cNvSpPr/>
            <p:nvPr/>
          </p:nvSpPr>
          <p:spPr>
            <a:xfrm>
              <a:off x="14780749" y="9532000"/>
              <a:ext cx="3322093" cy="598004"/>
            </a:xfrm>
            <a:custGeom>
              <a:rect b="b" l="l" r="r" t="t"/>
              <a:pathLst>
                <a:path extrusionOk="0" h="662608" w="3620810">
                  <a:moveTo>
                    <a:pt x="0" y="0"/>
                  </a:moveTo>
                  <a:lnTo>
                    <a:pt x="3620810" y="0"/>
                  </a:lnTo>
                  <a:lnTo>
                    <a:pt x="3620810" y="662608"/>
                  </a:lnTo>
                  <a:lnTo>
                    <a:pt x="0" y="66260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" name="Google Shape;23;g30134376837_2_54"/>
            <p:cNvSpPr txBox="1"/>
            <p:nvPr/>
          </p:nvSpPr>
          <p:spPr>
            <a:xfrm>
              <a:off x="790525" y="8527850"/>
              <a:ext cx="4550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rgbClr val="67B0BD"/>
                </a:solidFill>
              </a:endParaRPr>
            </a:p>
          </p:txBody>
        </p:sp>
        <p:sp>
          <p:nvSpPr>
            <p:cNvPr id="24" name="Google Shape;24;g30134376837_2_54"/>
            <p:cNvSpPr/>
            <p:nvPr/>
          </p:nvSpPr>
          <p:spPr>
            <a:xfrm>
              <a:off x="899688" y="6575626"/>
              <a:ext cx="2080856" cy="2164814"/>
            </a:xfrm>
            <a:custGeom>
              <a:rect b="b" l="l" r="r" t="t"/>
              <a:pathLst>
                <a:path extrusionOk="0" h="2886419" w="2702410">
                  <a:moveTo>
                    <a:pt x="0" y="0"/>
                  </a:moveTo>
                  <a:lnTo>
                    <a:pt x="2702410" y="0"/>
                  </a:lnTo>
                  <a:lnTo>
                    <a:pt x="2702410" y="2886419"/>
                  </a:lnTo>
                  <a:lnTo>
                    <a:pt x="0" y="288641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134376837_2_8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30134376837_2_57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g30134376837_2_57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g30134376837_2_5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30134376837_2_6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g30134376837_2_61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2" name="Google Shape;32;g30134376837_2_61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3" name="Google Shape;33;g30134376837_2_6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0134376837_2_6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g30134376837_2_6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30134376837_2_69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39" name="Google Shape;39;g30134376837_2_69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0" name="Google Shape;40;g30134376837_2_6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0134376837_2_73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Char char="●"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Char char="○"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Char char="■"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Char char="●"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Char char="○"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Char char="■"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Char char="●"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Char char="○"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Char char="■"/>
              <a:defRPr sz="9600"/>
            </a:lvl9pPr>
          </a:lstStyle>
          <a:p/>
        </p:txBody>
      </p:sp>
      <p:sp>
        <p:nvSpPr>
          <p:cNvPr id="43" name="Google Shape;43;g30134376837_2_7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0134376837_2_76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30134376837_2_76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 sz="8400"/>
            </a:lvl9pPr>
          </a:lstStyle>
          <a:p/>
        </p:txBody>
      </p:sp>
      <p:sp>
        <p:nvSpPr>
          <p:cNvPr id="47" name="Google Shape;47;g30134376837_2_76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8" name="Google Shape;48;g30134376837_2_76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g30134376837_2_7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134376837_2_82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2" name="Google Shape;52;g30134376837_2_8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0134376837_2_85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Char char="●"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Char char="○"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Char char="■"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Char char="●"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Char char="○"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Char char="■"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Char char="●"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Char char="○"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Char char="■"/>
              <a:defRPr sz="24000"/>
            </a:lvl9pPr>
          </a:lstStyle>
          <a:p>
            <a:r>
              <a:t>xx%</a:t>
            </a:r>
          </a:p>
        </p:txBody>
      </p:sp>
      <p:sp>
        <p:nvSpPr>
          <p:cNvPr id="55" name="Google Shape;55;g30134376837_2_85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g30134376837_2_8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30134376837_2_4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